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74" r:id="rId4"/>
    <p:sldId id="260" r:id="rId5"/>
    <p:sldId id="261" r:id="rId6"/>
    <p:sldId id="273" r:id="rId7"/>
    <p:sldId id="263" r:id="rId8"/>
    <p:sldId id="276" r:id="rId9"/>
    <p:sldId id="270" r:id="rId10"/>
    <p:sldId id="264" r:id="rId11"/>
    <p:sldId id="265" r:id="rId12"/>
    <p:sldId id="277" r:id="rId13"/>
    <p:sldId id="266" r:id="rId14"/>
    <p:sldId id="267" r:id="rId15"/>
    <p:sldId id="26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1589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f89a0869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f89a0869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>
          <a:extLst>
            <a:ext uri="{FF2B5EF4-FFF2-40B4-BE49-F238E27FC236}">
              <a16:creationId xmlns:a16="http://schemas.microsoft.com/office/drawing/2014/main" id="{E4C9AB5C-7BE9-D2B5-6134-72B67C05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f89a08693_0_67:notes">
            <a:extLst>
              <a:ext uri="{FF2B5EF4-FFF2-40B4-BE49-F238E27FC236}">
                <a16:creationId xmlns:a16="http://schemas.microsoft.com/office/drawing/2014/main" id="{6E1C4D80-EE25-D3B6-E583-3898E9D5D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f89a08693_0_67:notes">
            <a:extLst>
              <a:ext uri="{FF2B5EF4-FFF2-40B4-BE49-F238E27FC236}">
                <a16:creationId xmlns:a16="http://schemas.microsoft.com/office/drawing/2014/main" id="{59FB733A-C147-1EBD-231A-5C869E871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67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f9eb5202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f9eb5202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f89a0869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f89a0869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f89a0869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f89a0869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f89a086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f89a086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A71F659-C184-505F-32CE-99FB67F65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f89a08693_0_38:notes">
            <a:extLst>
              <a:ext uri="{FF2B5EF4-FFF2-40B4-BE49-F238E27FC236}">
                <a16:creationId xmlns:a16="http://schemas.microsoft.com/office/drawing/2014/main" id="{E5CE99F5-F901-5A3C-1A73-02F58E762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f89a08693_0_38:notes">
            <a:extLst>
              <a:ext uri="{FF2B5EF4-FFF2-40B4-BE49-F238E27FC236}">
                <a16:creationId xmlns:a16="http://schemas.microsoft.com/office/drawing/2014/main" id="{53A5BBA0-FA24-7666-F139-D102FA43AC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24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f89a0869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f89a0869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f89a0869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f89a0869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f89a0869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f89a0869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AE38D0CB-17B6-7AA3-12CE-FAC95249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f89a08693_0_16:notes">
            <a:extLst>
              <a:ext uri="{FF2B5EF4-FFF2-40B4-BE49-F238E27FC236}">
                <a16:creationId xmlns:a16="http://schemas.microsoft.com/office/drawing/2014/main" id="{EEE278B3-5350-2BDF-D61B-2695EEC46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f89a08693_0_16:notes">
            <a:extLst>
              <a:ext uri="{FF2B5EF4-FFF2-40B4-BE49-F238E27FC236}">
                <a16:creationId xmlns:a16="http://schemas.microsoft.com/office/drawing/2014/main" id="{9EB32A28-0511-B6E6-1D4B-8EA8112A0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729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5AC0E0F3-E567-E681-6D53-28E94C8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f89a08693_0_16:notes">
            <a:extLst>
              <a:ext uri="{FF2B5EF4-FFF2-40B4-BE49-F238E27FC236}">
                <a16:creationId xmlns:a16="http://schemas.microsoft.com/office/drawing/2014/main" id="{4C88C295-DF9A-67A9-4A17-3837C34BD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f89a08693_0_16:notes">
            <a:extLst>
              <a:ext uri="{FF2B5EF4-FFF2-40B4-BE49-F238E27FC236}">
                <a16:creationId xmlns:a16="http://schemas.microsoft.com/office/drawing/2014/main" id="{66803851-3516-3FA9-CE3E-786C00A9A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87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f89a0869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f89a0869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image/800px/33316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istockphoto.com/id/1448788529/vector/pizza-sliced-colored-line-vector-illustration.jpg?s=612x612&amp;w=0&amp;k=20&amp;c=7C7MOnMps5DNUr1MZ5Ktr-INxOAUDCnGKrk632_3A4k=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istockphoto.com/id/1448788529/vector/pizza-sliced-colored-line-vector-illustration.jpg?s=612x612&amp;w=0&amp;k=20&amp;c=7C7MOnMps5DNUr1MZ5Ktr-INxOAUDCnGKrk632_3A4k=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istockphoto.com/id/1448788529/vector/pizza-sliced-colored-line-vector-illustration.jpg?s=612x612&amp;w=0&amp;k=20&amp;c=7C7MOnMps5DNUr1MZ5Ktr-INxOAUDCnGKrk632_3A4k=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a0vtkWJIA4" TargetMode="External"/><Relationship Id="rId3" Type="http://schemas.openxmlformats.org/officeDocument/2006/relationships/hyperlink" Target="https://aws.amazon.com/documentation/" TargetMode="External"/><Relationship Id="rId7" Type="http://schemas.openxmlformats.org/officeDocument/2006/relationships/hyperlink" Target="https://www.cloudzero.com/blog/aurora-vs-rd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ws.amazon.com/rds/aurora/" TargetMode="External"/><Relationship Id="rId5" Type="http://schemas.openxmlformats.org/officeDocument/2006/relationships/hyperlink" Target="https://reactjs.org/docs/getting-started.html" TargetMode="External"/><Relationship Id="rId4" Type="http://schemas.openxmlformats.org/officeDocument/2006/relationships/hyperlink" Target="https://www.terraform.io/docs/" TargetMode="External"/><Relationship Id="rId9" Type="http://schemas.openxmlformats.org/officeDocument/2006/relationships/hyperlink" Target="https://aws.amazon.com/blog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logos-world.net%2Fdominos-logo%2F&amp;psig=AOvVaw1BrauTFKCqaBJ9qZ5ZgwOM&amp;ust=1741903494419000&amp;source=images&amp;cd=vfe&amp;opi=89978449&amp;ved=0CBQQjRxqFwoTCNipz6rGhYwDFQAAAAAdAAAAABA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greek+architecture+clip+art&amp;client=firefox-b-1-d&amp;sca_esv=1a9c224e5a61e56f&amp;udm=2&amp;biw=1344&amp;bih=687&amp;ei=BAXSZ9ThOrutur8P8u2ToAw&amp;ved=0ahUKEwjU89uoxoWMAxW7lu4BHfL2BMQQ4dUDCBE&amp;uact=5&amp;oq=greek+architecture+clip+art&amp;gs_lp=EgNpbWciG2dyZWVrIGFyY2hpdGVjdHVyZSBjbGlwIGFydDIEEAAYHkjMNVAAWIE1cAV4AJABAJgBZKABohaqAQQ0MS4xuAEDyAEA-AEBmAIioAKIEqgCAMICDRAAGIAEGLEDGEMYigXCAgoQABiABBhDGIoFwgIHEAAYgAQYCsICBhAAGAcYHsICCBAAGAcYChgewgIFEAAYgATCAgsQABiABBixAxiDAcICCBAAGIAEGLEDwgIQEAAYgAQYsQMYQxiDARiKBcICDhAAGIAEGLEDGIMBGIoFwgIMEAAYgAQYQxiKBRgKwgIGEAAYBRgewgIGEAAYCBgemAMBiAYBkgcEMzMuMaAHssIB&amp;sclient=im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greek+architecture+clip+art&amp;client=firefox-b-1-d&amp;sca_esv=1a9c224e5a61e56f&amp;udm=2&amp;biw=1344&amp;bih=687&amp;ei=BAXSZ9ThOrutur8P8u2ToAw&amp;ved=0ahUKEwjU89uoxoWMAxW7lu4BHfL2BMQQ4dUDCBE&amp;uact=5&amp;oq=greek+architecture+clip+art&amp;gs_lp=EgNpbWciG2dyZWVrIGFyY2hpdGVjdHVyZSBjbGlwIGFydDIEEAAYHkjMNVAAWIE1cAV4AJABAJgBZKABohaqAQQ0MS4xuAEDyAEA-AEBmAIioAKIEqgCAMICDRAAGIAEGLEDGEMYigXCAgoQABiABBhDGIoFwgIHEAAYgAQYCsICBhAAGAcYHsICCBAAGAcYChgewgIFEAAYgATCAgsQABiABBixAxiDAcICCBAAGIAEGLEDwgIQEAAYgAQYsQMYQxiDARiKBcICDhAAGIAEGLEDGIMBGIoFwgIMEAAYgAQYQxiKBRgKwgIGEAAYBRgewgIGEAAYCBgemAMBiAYBkgcEMzMuMaAHssIB&amp;sclient=i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DBAA">
                <a:alpha val="84313"/>
              </a:srgbClr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9775" y="377350"/>
            <a:ext cx="8520600" cy="11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AWS Cloud-Based Pizza Delivery Application</a:t>
            </a:r>
            <a:endParaRPr sz="2400" b="1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51400"/>
            <a:ext cx="8520600" cy="11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Phase 3 Presentation  |  CPSC 454</a:t>
            </a: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Anjali Patel, Miguel Macias Meza, Hao Thai </a:t>
            </a:r>
            <a:endParaRPr sz="2400" b="1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554225"/>
            <a:ext cx="54483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173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Challenges</a:t>
            </a:r>
            <a:endParaRPr b="1" dirty="0">
              <a:solidFill>
                <a:srgbClr val="45818E"/>
              </a:solidFill>
            </a:endParaRPr>
          </a:p>
        </p:txBody>
      </p:sp>
      <p:pic>
        <p:nvPicPr>
          <p:cNvPr id="112" name="Google Shape;112;p21" descr="Lightbulb Puzzle Clip Art Free Stock Photo - Public Domain Picture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4448" t="13106" r="14900" b="7892"/>
          <a:stretch/>
        </p:blipFill>
        <p:spPr>
          <a:xfrm>
            <a:off x="8414544" y="123387"/>
            <a:ext cx="639825" cy="8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31E9E3C-A0CB-6EEA-B8A3-BCCE4D3AA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" y="765826"/>
            <a:ext cx="8766986" cy="420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Migrated from Amplify Gen 1 + Vite to Gen 3 + Next.js, requiring custom auth forms due to issues with AWS's React components.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Encountered errors configuring Cognito user pools on API Gateway routes, causing delays with both console and CLI methods.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CORS misconfiguration was caught late due to a teammate’s browser plugin masking the issue during development.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Used a post-confirmation Lambda trigger to store Cognito users in RDS for added flexibility.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Switched from AWS RDS to Railway for a more cost-effective, persistent MySQL database during development.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Testing was hindered by service dependencies, leading to use of dummy data and delayed integration tests.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500" dirty="0">
                <a:solidFill>
                  <a:schemeClr val="dk1"/>
                </a:solidFill>
              </a:rPr>
              <a:t>Resolved IAM and service visibility issues by developing under a shared AWS root account.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Benefits</a:t>
            </a:r>
            <a:endParaRPr b="1" dirty="0">
              <a:solidFill>
                <a:srgbClr val="45818E"/>
              </a:solidFill>
            </a:endParaRPr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273022"/>
            <a:ext cx="8520600" cy="373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Scalability: </a:t>
            </a:r>
            <a:r>
              <a:rPr lang="en-US" sz="1500" dirty="0">
                <a:solidFill>
                  <a:schemeClr val="dk1"/>
                </a:solidFill>
              </a:rPr>
              <a:t>AWS Lambda &amp; API Gateway scale automatically without server management.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Fast Deployment: </a:t>
            </a:r>
            <a:r>
              <a:rPr lang="en-US" sz="1500" dirty="0">
                <a:solidFill>
                  <a:schemeClr val="dk1"/>
                </a:solidFill>
              </a:rPr>
              <a:t>Amplify enables quick GitHub-linked deployments (with webpack considerations).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Secure Authentication: </a:t>
            </a:r>
            <a:r>
              <a:rPr lang="en-US" sz="1500" dirty="0">
                <a:solidFill>
                  <a:schemeClr val="dk1"/>
                </a:solidFill>
              </a:rPr>
              <a:t>Cognito handles sign-up/sign-in with robust user management.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Managed Database: </a:t>
            </a:r>
            <a:r>
              <a:rPr lang="en-US" sz="1500" dirty="0">
                <a:solidFill>
                  <a:schemeClr val="dk1"/>
                </a:solidFill>
              </a:rPr>
              <a:t>Railway offers a scalable MySQL solution easily integrated with AWS.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Monitoring &amp; Security: </a:t>
            </a:r>
            <a:r>
              <a:rPr lang="en-US" sz="1500" dirty="0" err="1">
                <a:solidFill>
                  <a:schemeClr val="dk1"/>
                </a:solidFill>
              </a:rPr>
              <a:t>GuardDuty</a:t>
            </a:r>
            <a:r>
              <a:rPr lang="en-US" sz="1500" dirty="0">
                <a:solidFill>
                  <a:schemeClr val="dk1"/>
                </a:solidFill>
              </a:rPr>
              <a:t> alerts and logs threats for quick mitigation.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Cost Efficiency: </a:t>
            </a:r>
            <a:r>
              <a:rPr lang="en-US" sz="1500" dirty="0">
                <a:solidFill>
                  <a:schemeClr val="dk1"/>
                </a:solidFill>
              </a:rPr>
              <a:t>Replaced costly services (e.g. RDS) with free/cheaper alternatives to minimize expenses.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9" name="Google Shape;119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875" y="153449"/>
            <a:ext cx="1123925" cy="9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16">
          <a:extLst>
            <a:ext uri="{FF2B5EF4-FFF2-40B4-BE49-F238E27FC236}">
              <a16:creationId xmlns:a16="http://schemas.microsoft.com/office/drawing/2014/main" id="{BFD43184-3300-A553-4E49-A7F42966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>
            <a:extLst>
              <a:ext uri="{FF2B5EF4-FFF2-40B4-BE49-F238E27FC236}">
                <a16:creationId xmlns:a16="http://schemas.microsoft.com/office/drawing/2014/main" id="{757E31E9-EB6A-42ED-198B-8A1FC0EFF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Future Extensions</a:t>
            </a:r>
            <a:endParaRPr b="1" dirty="0">
              <a:solidFill>
                <a:srgbClr val="45818E"/>
              </a:solidFill>
            </a:endParaRPr>
          </a:p>
        </p:txBody>
      </p:sp>
      <p:sp>
        <p:nvSpPr>
          <p:cNvPr id="118" name="Google Shape;118;p22">
            <a:extLst>
              <a:ext uri="{FF2B5EF4-FFF2-40B4-BE49-F238E27FC236}">
                <a16:creationId xmlns:a16="http://schemas.microsoft.com/office/drawing/2014/main" id="{9C6843EE-07CB-FB25-BF26-A4DB13A07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Secrets Manager Integration: </a:t>
            </a:r>
            <a:r>
              <a:rPr lang="en-US" sz="1500" dirty="0">
                <a:solidFill>
                  <a:schemeClr val="dk1"/>
                </a:solidFill>
              </a:rPr>
              <a:t>Securely manage environment variables for Lambda-database connections.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Data &amp; AI Integration: </a:t>
            </a:r>
            <a:r>
              <a:rPr lang="en-US" sz="1500" dirty="0">
                <a:solidFill>
                  <a:schemeClr val="dk1"/>
                </a:solidFill>
              </a:rPr>
              <a:t>Use AWS AI to support user chatbots or internal performance insights via Amplify.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Google Analytics: </a:t>
            </a:r>
            <a:r>
              <a:rPr lang="en-US" sz="1500" dirty="0">
                <a:solidFill>
                  <a:schemeClr val="dk1"/>
                </a:solidFill>
              </a:rPr>
              <a:t>Track site usage, traffic, and popular items through Amplify-linked analytics.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Alternate Database Setup: </a:t>
            </a:r>
            <a:r>
              <a:rPr lang="en-US" sz="1500" dirty="0">
                <a:solidFill>
                  <a:schemeClr val="dk1"/>
                </a:solidFill>
              </a:rPr>
              <a:t>Easily switch to any MySQL-compatible service via environment variable updates.</a:t>
            </a: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 dirty="0">
                <a:solidFill>
                  <a:schemeClr val="dk1"/>
                </a:solidFill>
              </a:rPr>
              <a:t>Admin View Completion: </a:t>
            </a:r>
            <a:r>
              <a:rPr lang="en-US" sz="1500" dirty="0">
                <a:solidFill>
                  <a:schemeClr val="dk1"/>
                </a:solidFill>
              </a:rPr>
              <a:t>Finalize admin panel for managing users through Lambda-connected MySQL functions.</a:t>
            </a:r>
          </a:p>
        </p:txBody>
      </p:sp>
      <p:pic>
        <p:nvPicPr>
          <p:cNvPr id="119" name="Google Shape;119;p22">
            <a:hlinkClick r:id="rId3"/>
            <a:extLst>
              <a:ext uri="{FF2B5EF4-FFF2-40B4-BE49-F238E27FC236}">
                <a16:creationId xmlns:a16="http://schemas.microsoft.com/office/drawing/2014/main" id="{C137C21C-D1CA-C566-DDFB-8C046E9BA5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875" y="153449"/>
            <a:ext cx="1123925" cy="99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39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5818E"/>
                </a:solidFill>
              </a:rPr>
              <a:t>Conclusion</a:t>
            </a:r>
            <a:endParaRPr b="1">
              <a:solidFill>
                <a:srgbClr val="45818E"/>
              </a:solidFill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181071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Successfully built a scalable and cost-effective pizza delivery application using AWS serverless architecture and external services.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Leveraged key services including:</a:t>
            </a:r>
          </a:p>
          <a:p>
            <a:pPr lvl="1" indent="-3048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AWS Lambda for backend logic</a:t>
            </a:r>
          </a:p>
          <a:p>
            <a:pPr lvl="1" indent="-3048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Railway (MySQL) for user data storage</a:t>
            </a:r>
          </a:p>
          <a:p>
            <a:pPr lvl="1" indent="-3048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Stripe for secure payment processing</a:t>
            </a:r>
          </a:p>
          <a:p>
            <a:pPr lvl="1" indent="-3048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200"/>
              <a:buChar char="●"/>
            </a:pPr>
            <a:r>
              <a:rPr lang="en-US" sz="1200" dirty="0" err="1">
                <a:solidFill>
                  <a:schemeClr val="dk1"/>
                </a:solidFill>
              </a:rPr>
              <a:t>GuardDuty</a:t>
            </a:r>
            <a:r>
              <a:rPr lang="en-US" sz="1200" dirty="0">
                <a:solidFill>
                  <a:schemeClr val="dk1"/>
                </a:solidFill>
              </a:rPr>
              <a:t> for monitoring and maintaining security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Overcame team changes and technical challenges with IAM and authentication.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 dirty="0">
                <a:solidFill>
                  <a:schemeClr val="dk1"/>
                </a:solidFill>
              </a:rPr>
              <a:t>Gained hands-on experience and a deeper understanding of AWS technologies through persistence and collaboration.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6" name="Google Shape;126;p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9004" y="18700"/>
            <a:ext cx="1123925" cy="9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5818E"/>
                </a:solidFill>
              </a:rPr>
              <a:t>References</a:t>
            </a:r>
            <a:endParaRPr b="1">
              <a:solidFill>
                <a:srgbClr val="45818E"/>
              </a:solidFill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[1] Amazon Web Services, "AWS Documentation," Amazon, Accessed: Mar. 10,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https://aws.amazon.com/documentation/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[2] HashiCorp, "Terraform Documentation," Terraform by HashiCorp, Accessed: Mar. 9,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https://www.terraform.io/docs/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[3] Meta, "Getting Started – React," React Documentation, Accessed: Mar. 6,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[4] Amazon Web Services, "Amazon Aurora," AWS RDS, Accessed: Mar. 10,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https://aws.amazon.com/rds/aurora/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[5] CloudZero, "Aurora vs. RDS: Choosing The Best AWS Database Solution," CloudZero Blog, Accessed: Mar. 12,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https://www.cloudzero.com/blog/aurora-vs-rds/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[6] S. S. Rajan, "How to use AWS Cognito to build an Authentication / Login System," YouTube, Aug. 18, 2020. [Video].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https://www.youtube.com/watch?v=8a0vtkWJIA4</a:t>
            </a:r>
            <a:r>
              <a:rPr lang="en" sz="1200">
                <a:solidFill>
                  <a:schemeClr val="dk1"/>
                </a:solidFill>
              </a:rPr>
              <a:t>. [Accessed Mar. 12, 2025].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[7] Amazon Web Services, "AWS Blogs," Amazon, Accessed: Mar. 12, 2025. [Online]. Available: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https://aws.amazon.com/blogs/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DBAA">
                <a:alpha val="84313"/>
              </a:srgbClr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/>
          <p:nvPr/>
        </p:nvSpPr>
        <p:spPr>
          <a:xfrm>
            <a:off x="1766425" y="1304338"/>
            <a:ext cx="5611140" cy="228873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1690700"/>
            <a:ext cx="8520600" cy="13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5818E"/>
                </a:solidFill>
              </a:rPr>
              <a:t>Abstract</a:t>
            </a:r>
            <a:endParaRPr b="1">
              <a:solidFill>
                <a:srgbClr val="45818E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814957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The food delivery industry has seen exponential growth, especially with the rise of digital platforms. Specifically, pizza delivery, we as a team can implement a mock ‘Dominoes’ web application hosted on AWS and construct a scalable, secure, and cost-effective pizza delivery application.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Balancing user authentication, order processing, and semi ‘real-time delivery tracking’ (which will be a set time given constraints), AWS cloud provides services that we can leverage to do such tasks.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To note the benefits of AWS cloud services, they provide a robust solution to pizza delivery web application challenge by offering a strong architecture, scalable databases, and secure authentication.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Overall Goal: Create a Serverless Pizza Ordering Web Application </a:t>
            </a:r>
            <a:endParaRPr sz="1400" b="1" dirty="0">
              <a:solidFill>
                <a:schemeClr val="dk1"/>
              </a:solidFill>
            </a:endParaRPr>
          </a:p>
        </p:txBody>
      </p:sp>
      <p:pic>
        <p:nvPicPr>
          <p:cNvPr id="63" name="Google Shape;63;p14" descr="File:Domino's pizza logo.svg - Wikipedi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734" y="14249"/>
            <a:ext cx="998566" cy="100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DBC1FEF6-B276-3594-575F-D48DEEA4E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0A79CDDE-FD48-1479-CD5F-04D0EC5E9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45818E"/>
                </a:solidFill>
              </a:rPr>
              <a:t>Services &amp; Technologies</a:t>
            </a:r>
            <a:endParaRPr b="1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5818E"/>
              </a:solidFill>
            </a:endParaRPr>
          </a:p>
        </p:txBody>
      </p:sp>
      <p:sp>
        <p:nvSpPr>
          <p:cNvPr id="82" name="Google Shape;82;p17">
            <a:extLst>
              <a:ext uri="{FF2B5EF4-FFF2-40B4-BE49-F238E27FC236}">
                <a16:creationId xmlns:a16="http://schemas.microsoft.com/office/drawing/2014/main" id="{61673428-09A4-94D7-0A9B-145DA5046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15491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Frontend Hosting: </a:t>
            </a:r>
            <a:r>
              <a:rPr lang="en-US" sz="1600" dirty="0">
                <a:solidFill>
                  <a:schemeClr val="tx1"/>
                </a:solidFill>
              </a:rPr>
              <a:t>AWS Amplify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Backend Logic: </a:t>
            </a:r>
            <a:r>
              <a:rPr lang="en-US" sz="1600" dirty="0">
                <a:solidFill>
                  <a:schemeClr val="tx1"/>
                </a:solidFill>
              </a:rPr>
              <a:t>AWS Lambda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API Management: </a:t>
            </a:r>
            <a:r>
              <a:rPr lang="en-US" sz="1600" dirty="0">
                <a:solidFill>
                  <a:schemeClr val="tx1"/>
                </a:solidFill>
              </a:rPr>
              <a:t>AWS API Gateway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Database: </a:t>
            </a:r>
            <a:r>
              <a:rPr lang="en-US" sz="1600" dirty="0">
                <a:solidFill>
                  <a:schemeClr val="tx1"/>
                </a:solidFill>
              </a:rPr>
              <a:t>Railway (External Database Service)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Authentication: </a:t>
            </a:r>
            <a:r>
              <a:rPr lang="en-US" sz="1600" dirty="0">
                <a:solidFill>
                  <a:schemeClr val="tx1"/>
                </a:solidFill>
              </a:rPr>
              <a:t>Amazon Cognito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Monitoring Activity: </a:t>
            </a:r>
            <a:r>
              <a:rPr lang="en-US" sz="1600" dirty="0">
                <a:solidFill>
                  <a:schemeClr val="tx1"/>
                </a:solidFill>
              </a:rPr>
              <a:t>Amazon CloudWatch, Guard Duty, and CloudTrail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Management: </a:t>
            </a:r>
            <a:r>
              <a:rPr lang="en-US" sz="1600" dirty="0">
                <a:solidFill>
                  <a:schemeClr val="tx1"/>
                </a:solidFill>
              </a:rPr>
              <a:t>Amazon IAM</a:t>
            </a:r>
          </a:p>
          <a:p>
            <a:pPr marL="114300" indent="0" rtl="0" fontAlgn="base"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Payment Card Processing: </a:t>
            </a:r>
            <a:r>
              <a:rPr lang="en-US" sz="1600" dirty="0">
                <a:solidFill>
                  <a:schemeClr val="tx1"/>
                </a:solidFill>
              </a:rPr>
              <a:t>Stripe (External) 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Backend Testing: </a:t>
            </a:r>
            <a:r>
              <a:rPr lang="en-US" sz="1600" dirty="0">
                <a:solidFill>
                  <a:schemeClr val="tx1"/>
                </a:solidFill>
              </a:rPr>
              <a:t>Postman (External)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Source Code Storage: </a:t>
            </a:r>
            <a:r>
              <a:rPr lang="en-US" sz="1600" dirty="0">
                <a:solidFill>
                  <a:schemeClr val="tx1"/>
                </a:solidFill>
              </a:rPr>
              <a:t>GitHub (External) </a:t>
            </a: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Frontend Framework: </a:t>
            </a:r>
            <a:r>
              <a:rPr lang="en-US" sz="1600" dirty="0" err="1">
                <a:solidFill>
                  <a:schemeClr val="tx1"/>
                </a:solidFill>
              </a:rPr>
              <a:t>NextJS</a:t>
            </a:r>
            <a:endParaRPr lang="en-US" sz="1600" dirty="0">
              <a:solidFill>
                <a:schemeClr val="tx1"/>
              </a:solidFill>
            </a:endParaRPr>
          </a:p>
          <a:p>
            <a:pPr marL="457200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Backend Framework: </a:t>
            </a:r>
            <a:r>
              <a:rPr lang="en-US" sz="1600" dirty="0" err="1">
                <a:solidFill>
                  <a:schemeClr val="tx1"/>
                </a:solidFill>
              </a:rPr>
              <a:t>NextJS</a:t>
            </a:r>
            <a:endParaRPr lang="en-US" sz="1600" dirty="0">
              <a:solidFill>
                <a:schemeClr val="tx1"/>
              </a:solidFill>
            </a:endParaRPr>
          </a:p>
          <a:p>
            <a:pPr marL="45720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Backend Environment: </a:t>
            </a:r>
            <a:r>
              <a:rPr lang="en-US" sz="1600" dirty="0">
                <a:solidFill>
                  <a:schemeClr val="tx1"/>
                </a:solidFill>
              </a:rPr>
              <a:t>NodeJS</a:t>
            </a:r>
            <a:endParaRPr sz="1600" dirty="0">
              <a:solidFill>
                <a:schemeClr val="tx1"/>
              </a:solidFill>
            </a:endParaRPr>
          </a:p>
        </p:txBody>
      </p:sp>
      <p:pic>
        <p:nvPicPr>
          <p:cNvPr id="85" name="Google Shape;85;p17" descr="ⴰⴼⴰⵢⵍⵓ:Map symbol museum 02.png - ⵡⵉⴽⵉⴱⵉⴷⵢⴰ">
            <a:hlinkClick r:id="rId3"/>
            <a:extLst>
              <a:ext uri="{FF2B5EF4-FFF2-40B4-BE49-F238E27FC236}">
                <a16:creationId xmlns:a16="http://schemas.microsoft.com/office/drawing/2014/main" id="{14F002FA-C7F2-CCE6-6D0E-E3D8BB1783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325" y="132988"/>
            <a:ext cx="891975" cy="89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1329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>
                <a:solidFill>
                  <a:srgbClr val="45818E"/>
                </a:solidFill>
              </a:rPr>
              <a:t>System Design &amp; Workflow</a:t>
            </a:r>
            <a:endParaRPr b="1" dirty="0">
              <a:solidFill>
                <a:srgbClr val="45818E"/>
              </a:solidFill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-38284" y="755040"/>
            <a:ext cx="9220568" cy="3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User Authentication:</a:t>
            </a:r>
            <a:br>
              <a:rPr lang="en-US" dirty="0"/>
            </a:br>
            <a:r>
              <a:rPr lang="en-US" dirty="0"/>
              <a:t>Users securely register or log in via Amazon Cognito, which manages authentication and access control.</a:t>
            </a:r>
          </a:p>
          <a:p>
            <a:endParaRPr lang="en-US" dirty="0"/>
          </a:p>
          <a:p>
            <a:r>
              <a:rPr lang="en-US" b="1" dirty="0"/>
              <a:t>Order Placement:</a:t>
            </a:r>
            <a:br>
              <a:rPr lang="en-US" dirty="0"/>
            </a:br>
            <a:r>
              <a:rPr lang="en-US" dirty="0"/>
              <a:t>Authenticated users interact with the frontend via AWS Amplify. Order steps trigger AWS Lambda functions through API Gateway, with multiple functions handling order requests.</a:t>
            </a:r>
          </a:p>
          <a:p>
            <a:endParaRPr lang="en-US" dirty="0"/>
          </a:p>
          <a:p>
            <a:r>
              <a:rPr lang="en-US" b="1" dirty="0"/>
              <a:t>Order Processing:</a:t>
            </a:r>
            <a:br>
              <a:rPr lang="en-US" dirty="0"/>
            </a:br>
            <a:r>
              <a:rPr lang="en-US" dirty="0"/>
              <a:t>Lambda functions validate and process orders, store details in a Railway-hosted MySQL database, and handle payments securely through Stripe. Test data can be used to avoid actual charges.</a:t>
            </a:r>
          </a:p>
          <a:p>
            <a:endParaRPr lang="en-US" dirty="0"/>
          </a:p>
          <a:p>
            <a:r>
              <a:rPr lang="en-US" b="1" dirty="0"/>
              <a:t>Monitoring &amp; Security:</a:t>
            </a:r>
            <a:br>
              <a:rPr lang="en-US" dirty="0"/>
            </a:br>
            <a:r>
              <a:rPr lang="en-US" dirty="0"/>
              <a:t>Amazon </a:t>
            </a:r>
            <a:r>
              <a:rPr lang="en-US" dirty="0" err="1"/>
              <a:t>GuardDuty</a:t>
            </a:r>
            <a:r>
              <a:rPr lang="en-US" dirty="0"/>
              <a:t> monitors for threats, and SNS alerts via email on high-severity issues. IAM roles enforce proper access control for each function.</a:t>
            </a:r>
          </a:p>
          <a:p>
            <a:endParaRPr lang="en-US" dirty="0"/>
          </a:p>
          <a:p>
            <a:r>
              <a:rPr lang="en-US" b="1" dirty="0"/>
              <a:t>Development &amp; Testing:</a:t>
            </a:r>
            <a:br>
              <a:rPr lang="en-US" dirty="0"/>
            </a:br>
            <a:r>
              <a:rPr lang="en-US" dirty="0"/>
              <a:t>Code is versioned in GitHub, and Postman is used to test frontend, backend, and API endpoints.</a:t>
            </a:r>
          </a:p>
          <a:p>
            <a:pPr marL="514350" lvl="0" indent="-22860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5" name="Google Shape;85;p17" descr="ⴰⴼⴰⵢⵍⵓ:Map symbol museum 02.png - ⵡⵉⴽⵉⴱⵉⴷⵢⴰ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325" y="132988"/>
            <a:ext cx="891975" cy="8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700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Architecture</a:t>
            </a:r>
            <a:endParaRPr b="1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5F97-A3D3-07E6-8D59-41E33B67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20" y="1177892"/>
            <a:ext cx="8412480" cy="3520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 Project Video Recording - Group">
            <a:hlinkClick r:id="" action="ppaction://media"/>
            <a:extLst>
              <a:ext uri="{FF2B5EF4-FFF2-40B4-BE49-F238E27FC236}">
                <a16:creationId xmlns:a16="http://schemas.microsoft.com/office/drawing/2014/main" id="{8291386F-BCCD-169A-01AB-E998ED76D4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14300"/>
            <a:ext cx="8737599" cy="491490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044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16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Lambda Function Triggers &amp; API Gateway</a:t>
            </a:r>
            <a:endParaRPr b="1" dirty="0">
              <a:solidFill>
                <a:srgbClr val="45818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E6F71-7C78-091D-2F8A-B6F16FC55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3" y="842887"/>
            <a:ext cx="4127863" cy="41386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2B7B5-487F-23BA-90CE-FDA5D61A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118" y="1657351"/>
            <a:ext cx="4571999" cy="220867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Shape 102">
          <a:extLst>
            <a:ext uri="{FF2B5EF4-FFF2-40B4-BE49-F238E27FC236}">
              <a16:creationId xmlns:a16="http://schemas.microsoft.com/office/drawing/2014/main" id="{E29DD675-0238-2D0A-EF94-90C29FD00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>
            <a:extLst>
              <a:ext uri="{FF2B5EF4-FFF2-40B4-BE49-F238E27FC236}">
                <a16:creationId xmlns:a16="http://schemas.microsoft.com/office/drawing/2014/main" id="{E5C494D9-A34E-24AB-368C-E098B65832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6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EventBridge &amp; SNS &amp; GuardDuty</a:t>
            </a:r>
            <a:endParaRPr b="1" dirty="0">
              <a:solidFill>
                <a:srgbClr val="45818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EFF2-829E-F4B4-8989-B25F7C4D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7" y="849084"/>
            <a:ext cx="7869909" cy="383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1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FEFEF"/>
            </a:gs>
            <a:gs pos="100000">
              <a:srgbClr val="FFFFFF"/>
            </a:gs>
          </a:gsLst>
          <a:lin ang="5400012" scaled="0"/>
        </a:gradFill>
        <a:effectLst/>
      </p:bgPr>
    </p:bg>
    <p:spTree>
      <p:nvGrpSpPr>
        <p:cNvPr id="1" name="Shape 102">
          <a:extLst>
            <a:ext uri="{FF2B5EF4-FFF2-40B4-BE49-F238E27FC236}">
              <a16:creationId xmlns:a16="http://schemas.microsoft.com/office/drawing/2014/main" id="{9167CEF8-C538-7A5B-BDD6-7A9772B6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>
            <a:extLst>
              <a:ext uri="{FF2B5EF4-FFF2-40B4-BE49-F238E27FC236}">
                <a16:creationId xmlns:a16="http://schemas.microsoft.com/office/drawing/2014/main" id="{176AB749-39FE-634D-991A-4750BA884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6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5818E"/>
                </a:solidFill>
              </a:rPr>
              <a:t>Stripe Processing</a:t>
            </a:r>
            <a:endParaRPr b="1" dirty="0">
              <a:solidFill>
                <a:srgbClr val="45818E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6E6423-35D9-359D-311E-DBE9364F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24" y="940526"/>
            <a:ext cx="5261555" cy="27723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8BEA690-8974-C428-061A-22D18B1D3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78" y="3088622"/>
            <a:ext cx="3474721" cy="18236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5063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1061</Words>
  <Application>Microsoft Office PowerPoint</Application>
  <PresentationFormat>On-screen Show (16:9)</PresentationFormat>
  <Paragraphs>79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AWS Cloud-Based Pizza Delivery Application </vt:lpstr>
      <vt:lpstr>Abstract</vt:lpstr>
      <vt:lpstr>Services &amp; Technologies </vt:lpstr>
      <vt:lpstr>System Design &amp; Workflow</vt:lpstr>
      <vt:lpstr>Architecture </vt:lpstr>
      <vt:lpstr>PowerPoint Presentation</vt:lpstr>
      <vt:lpstr>Lambda Function Triggers &amp; API Gateway</vt:lpstr>
      <vt:lpstr>EventBridge &amp; SNS &amp; GuardDuty</vt:lpstr>
      <vt:lpstr>Stripe Processing</vt:lpstr>
      <vt:lpstr>Challenges</vt:lpstr>
      <vt:lpstr>Benefits</vt:lpstr>
      <vt:lpstr>Future Extensions</vt:lpstr>
      <vt:lpstr>Conclusion</vt:lpstr>
      <vt:lpstr>References</vt:lpstr>
      <vt:lpstr>Thank You 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Patel, Anjali</cp:lastModifiedBy>
  <cp:revision>19</cp:revision>
  <dcterms:modified xsi:type="dcterms:W3CDTF">2025-05-03T00:57:18Z</dcterms:modified>
</cp:coreProperties>
</file>